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26" r:id="rId3"/>
    <p:sldId id="528" r:id="rId4"/>
    <p:sldId id="531" r:id="rId5"/>
    <p:sldId id="532" r:id="rId6"/>
    <p:sldId id="533" r:id="rId7"/>
    <p:sldId id="536" r:id="rId8"/>
    <p:sldId id="537" r:id="rId9"/>
    <p:sldId id="535" r:id="rId10"/>
    <p:sldId id="538" r:id="rId11"/>
    <p:sldId id="257" r:id="rId12"/>
    <p:sldId id="539" r:id="rId13"/>
    <p:sldId id="540" r:id="rId14"/>
    <p:sldId id="541" r:id="rId15"/>
    <p:sldId id="543" r:id="rId16"/>
    <p:sldId id="547" r:id="rId17"/>
    <p:sldId id="546" r:id="rId18"/>
    <p:sldId id="542" r:id="rId19"/>
    <p:sldId id="544" r:id="rId20"/>
    <p:sldId id="5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29"/>
    <p:restoredTop sz="94637"/>
  </p:normalViewPr>
  <p:slideViewPr>
    <p:cSldViewPr snapToGrid="0" snapToObjects="1">
      <p:cViewPr varScale="1">
        <p:scale>
          <a:sx n="124" d="100"/>
          <a:sy n="124" d="100"/>
        </p:scale>
        <p:origin x="192"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7FA47-0F51-334B-88A3-465BF2DDFD98}" type="datetimeFigureOut">
              <a:rPr lang="en-US" smtClean="0"/>
              <a:t>2/15/19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090A5-92D7-9D4E-BAE1-528AC88F80FC}" type="slidenum">
              <a:rPr lang="en-US" smtClean="0"/>
              <a:t>‹#›</a:t>
            </a:fld>
            <a:endParaRPr lang="en-US"/>
          </a:p>
        </p:txBody>
      </p:sp>
    </p:spTree>
    <p:extLst>
      <p:ext uri="{BB962C8B-B14F-4D97-AF65-F5344CB8AC3E}">
        <p14:creationId xmlns:p14="http://schemas.microsoft.com/office/powerpoint/2010/main" val="365891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7B9B3DB-ED9A-3948-99C5-35203EA38E88}"/>
              </a:ext>
            </a:extLst>
          </p:cNvPr>
          <p:cNvSpPr>
            <a:spLocks noChangeArrowheads="1"/>
          </p:cNvSpPr>
          <p:nvPr>
            <p:ph type="sldImg"/>
          </p:nvPr>
        </p:nvSpPr>
        <p:spPr bwMode="auto">
          <a:solidFill>
            <a:srgbClr val="FFFFFF"/>
          </a:solidFill>
          <a:ln>
            <a:solidFill>
              <a:srgbClr val="000000"/>
            </a:solidFill>
            <a:miter lim="800000"/>
            <a:headEnd/>
            <a:tailEnd/>
          </a:ln>
        </p:spPr>
      </p:sp>
      <p:sp>
        <p:nvSpPr>
          <p:cNvPr id="40963" name="Rectangle 3">
            <a:extLst>
              <a:ext uri="{FF2B5EF4-FFF2-40B4-BE49-F238E27FC236}">
                <a16:creationId xmlns:a16="http://schemas.microsoft.com/office/drawing/2014/main" id="{F8A66569-A3B1-B441-B652-C719D69FE51F}"/>
              </a:ext>
            </a:extLst>
          </p:cNvPr>
          <p:cNvSpPr>
            <a:spLocks noChangeArrowheads="1"/>
          </p:cNvSpPr>
          <p:nvPr>
            <p:ph type="body" idx="1"/>
          </p:nvPr>
        </p:nvSpPr>
        <p:spPr bwMode="auto">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5723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ED5206F-9B29-254B-BE17-83D099C299E4}"/>
              </a:ext>
            </a:extLst>
          </p:cNvPr>
          <p:cNvSpPr>
            <a:spLocks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F026726B-6780-1C47-B9F0-1891C721C73D}"/>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403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D48E845-13E7-6F44-AE30-0826C3C2100F}"/>
              </a:ext>
            </a:extLst>
          </p:cNvPr>
          <p:cNvSpPr>
            <a:spLocks noChangeArrowheads="1"/>
          </p:cNvSpPr>
          <p:nvPr>
            <p:ph type="sldImg"/>
          </p:nvPr>
        </p:nvSpPr>
        <p:spPr bwMode="auto">
          <a:solidFill>
            <a:srgbClr val="FFFFFF"/>
          </a:solidFill>
          <a:ln>
            <a:solidFill>
              <a:srgbClr val="000000"/>
            </a:solidFill>
            <a:miter lim="800000"/>
            <a:headEnd/>
            <a:tailEnd/>
          </a:ln>
        </p:spPr>
      </p:sp>
      <p:sp>
        <p:nvSpPr>
          <p:cNvPr id="47107" name="Rectangle 3">
            <a:extLst>
              <a:ext uri="{FF2B5EF4-FFF2-40B4-BE49-F238E27FC236}">
                <a16:creationId xmlns:a16="http://schemas.microsoft.com/office/drawing/2014/main" id="{A71DD5AA-2415-EE46-823C-7496DEF2EDD4}"/>
              </a:ext>
            </a:extLst>
          </p:cNvPr>
          <p:cNvSpPr>
            <a:spLocks noChangeArrowheads="1"/>
          </p:cNvSpPr>
          <p:nvPr>
            <p:ph type="body" idx="1"/>
          </p:nvPr>
        </p:nvSpPr>
        <p:spPr bwMode="auto">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9936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4B3F96D-6C2C-5D47-B9B3-4A7C8D828A9E}"/>
              </a:ext>
            </a:extLst>
          </p:cNvPr>
          <p:cNvSpPr>
            <a:spLocks noChangeArrowheads="1"/>
          </p:cNvSpPr>
          <p:nvPr>
            <p:ph type="sldImg"/>
          </p:nvPr>
        </p:nvSpPr>
        <p:spPr bwMode="auto">
          <a:solidFill>
            <a:srgbClr val="FFFFFF"/>
          </a:solidFill>
          <a:ln>
            <a:solidFill>
              <a:srgbClr val="000000"/>
            </a:solidFill>
            <a:miter lim="800000"/>
            <a:headEnd/>
            <a:tailEnd/>
          </a:ln>
        </p:spPr>
      </p:sp>
      <p:sp>
        <p:nvSpPr>
          <p:cNvPr id="49155" name="Rectangle 3">
            <a:extLst>
              <a:ext uri="{FF2B5EF4-FFF2-40B4-BE49-F238E27FC236}">
                <a16:creationId xmlns:a16="http://schemas.microsoft.com/office/drawing/2014/main" id="{D89868EB-C738-9B44-9EFA-E0903A9D063F}"/>
              </a:ext>
            </a:extLst>
          </p:cNvPr>
          <p:cNvSpPr>
            <a:spLocks noChangeArrowheads="1"/>
          </p:cNvSpPr>
          <p:nvPr>
            <p:ph type="body" idx="1"/>
          </p:nvPr>
        </p:nvSpPr>
        <p:spPr bwMode="auto">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34958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a:extLst>
              <a:ext uri="{FF2B5EF4-FFF2-40B4-BE49-F238E27FC236}">
                <a16:creationId xmlns:a16="http://schemas.microsoft.com/office/drawing/2014/main" id="{C92D15B3-D2DE-7E4E-8935-2A833155B256}"/>
              </a:ext>
            </a:extLst>
          </p:cNvPr>
          <p:cNvSpPr>
            <a:spLocks noChangeArrowheads="1"/>
          </p:cNvSpPr>
          <p:nvPr>
            <p:ph type="sldImg"/>
          </p:nvPr>
        </p:nvSpPr>
        <p:spPr bwMode="auto">
          <a:solidFill>
            <a:srgbClr val="FFFFFF"/>
          </a:solidFill>
          <a:ln>
            <a:solidFill>
              <a:srgbClr val="000000"/>
            </a:solidFill>
            <a:miter lim="800000"/>
            <a:headEnd/>
            <a:tailEnd/>
          </a:ln>
        </p:spPr>
      </p:sp>
      <p:sp>
        <p:nvSpPr>
          <p:cNvPr id="51203" name="Rectangle 1027">
            <a:extLst>
              <a:ext uri="{FF2B5EF4-FFF2-40B4-BE49-F238E27FC236}">
                <a16:creationId xmlns:a16="http://schemas.microsoft.com/office/drawing/2014/main" id="{3E44E769-6D04-D94D-BCFA-85BE0C269C16}"/>
              </a:ext>
            </a:extLst>
          </p:cNvPr>
          <p:cNvSpPr>
            <a:spLocks noChangeArrowheads="1"/>
          </p:cNvSpPr>
          <p:nvPr>
            <p:ph type="body" idx="1"/>
          </p:nvPr>
        </p:nvSpPr>
        <p:spPr bwMode="auto">
          <a:solidFill>
            <a:srgbClr val="FFFFFF"/>
          </a:solidFill>
          <a:ln>
            <a:solidFill>
              <a:srgbClr val="000000"/>
            </a:solidFill>
            <a:miter lim="800000"/>
            <a:headEnd/>
            <a:tailEnd/>
          </a:ln>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51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a:extLst>
              <a:ext uri="{FF2B5EF4-FFF2-40B4-BE49-F238E27FC236}">
                <a16:creationId xmlns:a16="http://schemas.microsoft.com/office/drawing/2014/main" id="{A83A46D8-F2B7-6F4F-B0F3-DEFC947FA70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1027">
            <a:extLst>
              <a:ext uri="{FF2B5EF4-FFF2-40B4-BE49-F238E27FC236}">
                <a16:creationId xmlns:a16="http://schemas.microsoft.com/office/drawing/2014/main" id="{0A28E72E-8BE0-2C4C-96FD-5A4C41688F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6241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1C59-DBBA-104E-8BFD-44CC05ED7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FEBDFA-121A-1445-A79F-33642560A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9C6814-3FAB-4948-A667-9250C5C58721}"/>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5" name="Footer Placeholder 4">
            <a:extLst>
              <a:ext uri="{FF2B5EF4-FFF2-40B4-BE49-F238E27FC236}">
                <a16:creationId xmlns:a16="http://schemas.microsoft.com/office/drawing/2014/main" id="{ECBECA9D-6180-EF42-967A-6467C564D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053FA-2591-2E45-B53E-AA3022ECA845}"/>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425171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1827-F213-7E49-BBED-722DB0454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EA985-3157-F840-B884-44BA561243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0A560-8646-2B48-8232-FF3A2EF09986}"/>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5" name="Footer Placeholder 4">
            <a:extLst>
              <a:ext uri="{FF2B5EF4-FFF2-40B4-BE49-F238E27FC236}">
                <a16:creationId xmlns:a16="http://schemas.microsoft.com/office/drawing/2014/main" id="{5F47E6B0-A6C9-9E4C-80A0-857B15EB0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81836-5402-5D47-A7EC-A52688907835}"/>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378033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D00B22-D3AC-8145-A488-5F38C7CA22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B39165-5C19-2841-9752-A83EBFA73A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EB938-AF23-F44B-B849-4A681FEA363C}"/>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5" name="Footer Placeholder 4">
            <a:extLst>
              <a:ext uri="{FF2B5EF4-FFF2-40B4-BE49-F238E27FC236}">
                <a16:creationId xmlns:a16="http://schemas.microsoft.com/office/drawing/2014/main" id="{E2D43A34-ECD4-FA40-8CEF-35E1AA24F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DE3A0-AA74-3940-80B2-A72C97061BEF}"/>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2866259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19C6-A07C-1145-BD90-76743A068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A4D15-5A98-2948-9D82-4A9AC501D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146B0-7D65-9F45-9585-DFA357F34415}"/>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5" name="Footer Placeholder 4">
            <a:extLst>
              <a:ext uri="{FF2B5EF4-FFF2-40B4-BE49-F238E27FC236}">
                <a16:creationId xmlns:a16="http://schemas.microsoft.com/office/drawing/2014/main" id="{3700BF96-14C3-D04C-B8CD-4F491FFA3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96520-0983-1F4C-AD32-06E836676B97}"/>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334594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C473-D362-E148-97CB-5EDAB5F78F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136631-BFFD-624F-A6CD-5A0DE3CA8D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8740F4-380E-A745-A504-7A5D52289DDA}"/>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5" name="Footer Placeholder 4">
            <a:extLst>
              <a:ext uri="{FF2B5EF4-FFF2-40B4-BE49-F238E27FC236}">
                <a16:creationId xmlns:a16="http://schemas.microsoft.com/office/drawing/2014/main" id="{3F083FD1-CF89-6441-A918-D41571CCE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02AE8-657F-FF47-88EE-3F2FB32558A3}"/>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1343214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3EBA-2E95-4245-83EF-AA6879EFE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6610E-B6CD-7041-BDF4-F7F5BE4D64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FC5999-3602-0647-BAD2-CEF92639CF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9BD8D-51EC-DE49-9615-76FD52E829FE}"/>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6" name="Footer Placeholder 5">
            <a:extLst>
              <a:ext uri="{FF2B5EF4-FFF2-40B4-BE49-F238E27FC236}">
                <a16:creationId xmlns:a16="http://schemas.microsoft.com/office/drawing/2014/main" id="{03A032A8-1BD0-2F4D-AA6E-6E423EC8A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5F9488-2FF5-D645-B196-F9E7CF47F2D4}"/>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84958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B1A8-970A-EC45-B2DD-0CD932C817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51309-A9D2-3049-AF06-F389AA648F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27C5E9-C332-B242-AE53-54826C7D1DD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2A8E1-F4DB-3D49-9C5F-84869F94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90B96E-DEC0-CB48-B746-F5BAC5AB3E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663D81-1D8D-334C-91C4-21679408A511}"/>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8" name="Footer Placeholder 7">
            <a:extLst>
              <a:ext uri="{FF2B5EF4-FFF2-40B4-BE49-F238E27FC236}">
                <a16:creationId xmlns:a16="http://schemas.microsoft.com/office/drawing/2014/main" id="{2377C008-F354-EB4A-866D-3D7F211D0B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2CF8F-02B3-C94E-B873-875677761315}"/>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269166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30CF-B770-174B-BB31-9CB05C68E9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378B4-BB4C-1948-B275-7A650040FB45}"/>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4" name="Footer Placeholder 3">
            <a:extLst>
              <a:ext uri="{FF2B5EF4-FFF2-40B4-BE49-F238E27FC236}">
                <a16:creationId xmlns:a16="http://schemas.microsoft.com/office/drawing/2014/main" id="{46950B91-C28B-AC40-9DF1-8C86FA64C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1F725C-5DE1-E242-8B4F-5FD20E5A4C0C}"/>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85462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2AE09-5495-FE45-959E-C4B5A7DE4BD4}"/>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3" name="Footer Placeholder 2">
            <a:extLst>
              <a:ext uri="{FF2B5EF4-FFF2-40B4-BE49-F238E27FC236}">
                <a16:creationId xmlns:a16="http://schemas.microsoft.com/office/drawing/2014/main" id="{FF2222D1-9B68-5447-94C5-80D2870A4F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388239-B154-C343-82AD-602242E3C54B}"/>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93106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B9BA-ABF3-B847-9632-6A53D64D7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9C147-DC3C-5448-A4E5-E30BB6ECE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F1A71B-F44E-694E-8216-212DCF3E1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B96208-B8C0-F441-978D-C057270CC041}"/>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6" name="Footer Placeholder 5">
            <a:extLst>
              <a:ext uri="{FF2B5EF4-FFF2-40B4-BE49-F238E27FC236}">
                <a16:creationId xmlns:a16="http://schemas.microsoft.com/office/drawing/2014/main" id="{B46BCEEC-BC3E-7C41-8236-3ECEAE621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EB44F-9F1E-7C40-B9AF-F2A5B9810637}"/>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1361816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C462-E317-9E4C-965E-9B4FFA7DA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8B542-DDD2-2541-9940-06607C2157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8F942-58C5-814C-B034-EC8E16C25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C1BB3E-47CA-9642-AA51-E2ED8482C435}"/>
              </a:ext>
            </a:extLst>
          </p:cNvPr>
          <p:cNvSpPr>
            <a:spLocks noGrp="1"/>
          </p:cNvSpPr>
          <p:nvPr>
            <p:ph type="dt" sz="half" idx="10"/>
          </p:nvPr>
        </p:nvSpPr>
        <p:spPr/>
        <p:txBody>
          <a:bodyPr/>
          <a:lstStyle/>
          <a:p>
            <a:fld id="{A9820AFF-6CC3-3941-97DC-154AE6EB74E3}" type="datetimeFigureOut">
              <a:rPr lang="en-US" smtClean="0"/>
              <a:t>2/15/19</a:t>
            </a:fld>
            <a:endParaRPr lang="en-US"/>
          </a:p>
        </p:txBody>
      </p:sp>
      <p:sp>
        <p:nvSpPr>
          <p:cNvPr id="6" name="Footer Placeholder 5">
            <a:extLst>
              <a:ext uri="{FF2B5EF4-FFF2-40B4-BE49-F238E27FC236}">
                <a16:creationId xmlns:a16="http://schemas.microsoft.com/office/drawing/2014/main" id="{707B08CD-BA95-4641-ACCD-B06E26D6B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DF273-7ADB-794A-ABC3-5F8F8B1C7F41}"/>
              </a:ext>
            </a:extLst>
          </p:cNvPr>
          <p:cNvSpPr>
            <a:spLocks noGrp="1"/>
          </p:cNvSpPr>
          <p:nvPr>
            <p:ph type="sldNum" sz="quarter" idx="12"/>
          </p:nvPr>
        </p:nvSpPr>
        <p:spPr/>
        <p:txBody>
          <a:bodyPr/>
          <a:lstStyle/>
          <a:p>
            <a:fld id="{7B689BA1-6867-B24F-B810-2E9A9087C404}" type="slidenum">
              <a:rPr lang="en-US" smtClean="0"/>
              <a:t>‹#›</a:t>
            </a:fld>
            <a:endParaRPr lang="en-US"/>
          </a:p>
        </p:txBody>
      </p:sp>
    </p:spTree>
    <p:extLst>
      <p:ext uri="{BB962C8B-B14F-4D97-AF65-F5344CB8AC3E}">
        <p14:creationId xmlns:p14="http://schemas.microsoft.com/office/powerpoint/2010/main" val="3527010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E6E3-7C09-974C-A22E-81A0A63F7C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47D3CE-BB33-2A4E-8E3F-83386B67E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EDE6A-947B-7545-8862-E9C1D3679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20AFF-6CC3-3941-97DC-154AE6EB74E3}" type="datetimeFigureOut">
              <a:rPr lang="en-US" smtClean="0"/>
              <a:t>2/15/19</a:t>
            </a:fld>
            <a:endParaRPr lang="en-US"/>
          </a:p>
        </p:txBody>
      </p:sp>
      <p:sp>
        <p:nvSpPr>
          <p:cNvPr id="5" name="Footer Placeholder 4">
            <a:extLst>
              <a:ext uri="{FF2B5EF4-FFF2-40B4-BE49-F238E27FC236}">
                <a16:creationId xmlns:a16="http://schemas.microsoft.com/office/drawing/2014/main" id="{769B3E78-1C94-7140-925F-12D226864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11A22-36BB-9149-9753-9E50EA4B6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89BA1-6867-B24F-B810-2E9A9087C404}" type="slidenum">
              <a:rPr lang="en-US" smtClean="0"/>
              <a:t>‹#›</a:t>
            </a:fld>
            <a:endParaRPr lang="en-US"/>
          </a:p>
        </p:txBody>
      </p:sp>
    </p:spTree>
    <p:extLst>
      <p:ext uri="{BB962C8B-B14F-4D97-AF65-F5344CB8AC3E}">
        <p14:creationId xmlns:p14="http://schemas.microsoft.com/office/powerpoint/2010/main" val="296844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8A2E-3CCF-224E-9E1A-A1FAD5898787}"/>
              </a:ext>
            </a:extLst>
          </p:cNvPr>
          <p:cNvSpPr>
            <a:spLocks noGrp="1"/>
          </p:cNvSpPr>
          <p:nvPr>
            <p:ph type="ctrTitle"/>
          </p:nvPr>
        </p:nvSpPr>
        <p:spPr/>
        <p:txBody>
          <a:bodyPr/>
          <a:lstStyle/>
          <a:p>
            <a:r>
              <a:rPr lang="en-US" dirty="0"/>
              <a:t>February Snow</a:t>
            </a:r>
          </a:p>
        </p:txBody>
      </p:sp>
      <p:sp>
        <p:nvSpPr>
          <p:cNvPr id="3" name="Subtitle 2">
            <a:extLst>
              <a:ext uri="{FF2B5EF4-FFF2-40B4-BE49-F238E27FC236}">
                <a16:creationId xmlns:a16="http://schemas.microsoft.com/office/drawing/2014/main" id="{70D7A082-1E78-4442-B5AD-0A5649BA85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415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A5AA-C8EA-7B4C-8D6B-8CA3AC7E7E20}"/>
              </a:ext>
            </a:extLst>
          </p:cNvPr>
          <p:cNvSpPr>
            <a:spLocks noGrp="1"/>
          </p:cNvSpPr>
          <p:nvPr>
            <p:ph type="title"/>
          </p:nvPr>
        </p:nvSpPr>
        <p:spPr>
          <a:xfrm>
            <a:off x="805249" y="1238335"/>
            <a:ext cx="10515600" cy="1325563"/>
          </a:xfrm>
        </p:spPr>
        <p:txBody>
          <a:bodyPr/>
          <a:lstStyle/>
          <a:p>
            <a:r>
              <a:rPr lang="en-US" dirty="0"/>
              <a:t>Over-running</a:t>
            </a:r>
          </a:p>
        </p:txBody>
      </p:sp>
      <p:pic>
        <p:nvPicPr>
          <p:cNvPr id="5" name="Content Placeholder 4">
            <a:extLst>
              <a:ext uri="{FF2B5EF4-FFF2-40B4-BE49-F238E27FC236}">
                <a16:creationId xmlns:a16="http://schemas.microsoft.com/office/drawing/2014/main" id="{FBA69F3F-60AC-5846-A7DF-DDEEFE6578EB}"/>
              </a:ext>
            </a:extLst>
          </p:cNvPr>
          <p:cNvPicPr>
            <a:picLocks noGrp="1" noChangeAspect="1"/>
          </p:cNvPicPr>
          <p:nvPr>
            <p:ph idx="1"/>
          </p:nvPr>
        </p:nvPicPr>
        <p:blipFill>
          <a:blip r:embed="rId2"/>
          <a:stretch>
            <a:fillRect/>
          </a:stretch>
        </p:blipFill>
        <p:spPr>
          <a:xfrm>
            <a:off x="5568795" y="258033"/>
            <a:ext cx="4555508" cy="6503538"/>
          </a:xfrm>
        </p:spPr>
      </p:pic>
    </p:spTree>
    <p:extLst>
      <p:ext uri="{BB962C8B-B14F-4D97-AF65-F5344CB8AC3E}">
        <p14:creationId xmlns:p14="http://schemas.microsoft.com/office/powerpoint/2010/main" val="1850490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98CD-936B-D549-8718-DA096DA3BA77}"/>
              </a:ext>
            </a:extLst>
          </p:cNvPr>
          <p:cNvSpPr>
            <a:spLocks noGrp="1"/>
          </p:cNvSpPr>
          <p:nvPr>
            <p:ph type="title"/>
          </p:nvPr>
        </p:nvSpPr>
        <p:spPr/>
        <p:txBody>
          <a:bodyPr/>
          <a:lstStyle/>
          <a:p>
            <a:r>
              <a:rPr lang="en-US" dirty="0"/>
              <a:t>Temperatures</a:t>
            </a:r>
          </a:p>
        </p:txBody>
      </p:sp>
      <p:pic>
        <p:nvPicPr>
          <p:cNvPr id="5" name="Content Placeholder 4">
            <a:extLst>
              <a:ext uri="{FF2B5EF4-FFF2-40B4-BE49-F238E27FC236}">
                <a16:creationId xmlns:a16="http://schemas.microsoft.com/office/drawing/2014/main" id="{FA189642-2AB6-4C46-9286-3CAA6CE524AB}"/>
              </a:ext>
            </a:extLst>
          </p:cNvPr>
          <p:cNvPicPr>
            <a:picLocks noGrp="1" noChangeAspect="1"/>
          </p:cNvPicPr>
          <p:nvPr>
            <p:ph idx="1"/>
          </p:nvPr>
        </p:nvPicPr>
        <p:blipFill>
          <a:blip r:embed="rId2"/>
          <a:stretch>
            <a:fillRect/>
          </a:stretch>
        </p:blipFill>
        <p:spPr>
          <a:xfrm>
            <a:off x="4149296" y="1408670"/>
            <a:ext cx="5460990" cy="4075606"/>
          </a:xfrm>
        </p:spPr>
      </p:pic>
      <p:sp>
        <p:nvSpPr>
          <p:cNvPr id="6" name="TextBox 5">
            <a:extLst>
              <a:ext uri="{FF2B5EF4-FFF2-40B4-BE49-F238E27FC236}">
                <a16:creationId xmlns:a16="http://schemas.microsoft.com/office/drawing/2014/main" id="{794518A7-CFCD-C94F-8EFC-6779CD8368CE}"/>
              </a:ext>
            </a:extLst>
          </p:cNvPr>
          <p:cNvSpPr txBox="1"/>
          <p:nvPr/>
        </p:nvSpPr>
        <p:spPr>
          <a:xfrm>
            <a:off x="1804086" y="5972432"/>
            <a:ext cx="5638018" cy="369332"/>
          </a:xfrm>
          <a:prstGeom prst="rect">
            <a:avLst/>
          </a:prstGeom>
          <a:noFill/>
        </p:spPr>
        <p:txBody>
          <a:bodyPr wrap="none" rtlCol="0">
            <a:spAutoFit/>
          </a:bodyPr>
          <a:lstStyle/>
          <a:p>
            <a:r>
              <a:rPr lang="en-US" dirty="0"/>
              <a:t>NWS heavily uses 1300 meters for 1000-850 </a:t>
            </a:r>
            <a:r>
              <a:rPr lang="en-US" dirty="0" err="1"/>
              <a:t>hPa</a:t>
            </a:r>
            <a:r>
              <a:rPr lang="en-US" dirty="0"/>
              <a:t> thickness</a:t>
            </a:r>
          </a:p>
        </p:txBody>
      </p:sp>
    </p:spTree>
    <p:extLst>
      <p:ext uri="{BB962C8B-B14F-4D97-AF65-F5344CB8AC3E}">
        <p14:creationId xmlns:p14="http://schemas.microsoft.com/office/powerpoint/2010/main" val="1280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ABB8-FF3B-0F4B-B66C-E5B80EE78C0A}"/>
              </a:ext>
            </a:extLst>
          </p:cNvPr>
          <p:cNvSpPr>
            <a:spLocks noGrp="1"/>
          </p:cNvSpPr>
          <p:nvPr>
            <p:ph type="title"/>
          </p:nvPr>
        </p:nvSpPr>
        <p:spPr/>
        <p:txBody>
          <a:bodyPr/>
          <a:lstStyle/>
          <a:p>
            <a:r>
              <a:rPr lang="en-US" dirty="0"/>
              <a:t>Forecasting Skill</a:t>
            </a:r>
          </a:p>
        </p:txBody>
      </p:sp>
      <p:sp>
        <p:nvSpPr>
          <p:cNvPr id="3" name="Content Placeholder 2">
            <a:extLst>
              <a:ext uri="{FF2B5EF4-FFF2-40B4-BE49-F238E27FC236}">
                <a16:creationId xmlns:a16="http://schemas.microsoft.com/office/drawing/2014/main" id="{232B0415-928B-E44F-BF56-9012752C2D04}"/>
              </a:ext>
            </a:extLst>
          </p:cNvPr>
          <p:cNvSpPr>
            <a:spLocks noGrp="1"/>
          </p:cNvSpPr>
          <p:nvPr>
            <p:ph idx="1"/>
          </p:nvPr>
        </p:nvSpPr>
        <p:spPr>
          <a:xfrm>
            <a:off x="838200" y="1825625"/>
            <a:ext cx="4895335" cy="4351338"/>
          </a:xfrm>
        </p:spPr>
        <p:txBody>
          <a:bodyPr/>
          <a:lstStyle/>
          <a:p>
            <a:r>
              <a:rPr lang="en-US" dirty="0"/>
              <a:t>Generally very good….the best we have ever done--but there were issues.</a:t>
            </a:r>
          </a:p>
          <a:p>
            <a:r>
              <a:rPr lang="en-US" dirty="0"/>
              <a:t>Best when cold air was in place and was sure to be in place.</a:t>
            </a:r>
          </a:p>
          <a:p>
            <a:r>
              <a:rPr lang="en-US" dirty="0"/>
              <a:t>Models could not hold cold air in for last storm.  Classic problem.</a:t>
            </a:r>
          </a:p>
          <a:p>
            <a:endParaRPr lang="en-US" dirty="0"/>
          </a:p>
        </p:txBody>
      </p:sp>
      <p:pic>
        <p:nvPicPr>
          <p:cNvPr id="5" name="Picture 4">
            <a:extLst>
              <a:ext uri="{FF2B5EF4-FFF2-40B4-BE49-F238E27FC236}">
                <a16:creationId xmlns:a16="http://schemas.microsoft.com/office/drawing/2014/main" id="{F539C626-A510-0B45-93F4-36BE99A5863E}"/>
              </a:ext>
            </a:extLst>
          </p:cNvPr>
          <p:cNvPicPr>
            <a:picLocks noChangeAspect="1"/>
          </p:cNvPicPr>
          <p:nvPr/>
        </p:nvPicPr>
        <p:blipFill>
          <a:blip r:embed="rId2"/>
          <a:stretch>
            <a:fillRect/>
          </a:stretch>
        </p:blipFill>
        <p:spPr>
          <a:xfrm>
            <a:off x="6514756" y="1403628"/>
            <a:ext cx="4593517" cy="4593517"/>
          </a:xfrm>
          <a:prstGeom prst="rect">
            <a:avLst/>
          </a:prstGeom>
        </p:spPr>
      </p:pic>
    </p:spTree>
    <p:extLst>
      <p:ext uri="{BB962C8B-B14F-4D97-AF65-F5344CB8AC3E}">
        <p14:creationId xmlns:p14="http://schemas.microsoft.com/office/powerpoint/2010/main" val="1280697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84B9-5A8C-174D-8906-3602C9785285}"/>
              </a:ext>
            </a:extLst>
          </p:cNvPr>
          <p:cNvSpPr>
            <a:spLocks noGrp="1"/>
          </p:cNvSpPr>
          <p:nvPr>
            <p:ph type="title"/>
          </p:nvPr>
        </p:nvSpPr>
        <p:spPr/>
        <p:txBody>
          <a:bodyPr/>
          <a:lstStyle/>
          <a:p>
            <a:r>
              <a:rPr lang="en-US" dirty="0"/>
              <a:t>Why Better</a:t>
            </a:r>
          </a:p>
        </p:txBody>
      </p:sp>
      <p:sp>
        <p:nvSpPr>
          <p:cNvPr id="3" name="Content Placeholder 2">
            <a:extLst>
              <a:ext uri="{FF2B5EF4-FFF2-40B4-BE49-F238E27FC236}">
                <a16:creationId xmlns:a16="http://schemas.microsoft.com/office/drawing/2014/main" id="{97369B3E-1DC9-1F4D-9205-2FF8F12EC91C}"/>
              </a:ext>
            </a:extLst>
          </p:cNvPr>
          <p:cNvSpPr>
            <a:spLocks noGrp="1"/>
          </p:cNvSpPr>
          <p:nvPr>
            <p:ph idx="1"/>
          </p:nvPr>
        </p:nvSpPr>
        <p:spPr>
          <a:xfrm>
            <a:off x="838200" y="1825625"/>
            <a:ext cx="4384589" cy="4351338"/>
          </a:xfrm>
        </p:spPr>
        <p:txBody>
          <a:bodyPr/>
          <a:lstStyle/>
          <a:p>
            <a:r>
              <a:rPr lang="en-US" dirty="0"/>
              <a:t>Much better initialization and forecasts of incoming disturbances from the north</a:t>
            </a:r>
          </a:p>
          <a:p>
            <a:r>
              <a:rPr lang="en-US" dirty="0"/>
              <a:t>High resolution models with better physics</a:t>
            </a:r>
          </a:p>
          <a:p>
            <a:r>
              <a:rPr lang="en-US" dirty="0"/>
              <a:t>High resolution ensembles.</a:t>
            </a:r>
          </a:p>
        </p:txBody>
      </p:sp>
      <p:pic>
        <p:nvPicPr>
          <p:cNvPr id="5" name="Picture 4">
            <a:extLst>
              <a:ext uri="{FF2B5EF4-FFF2-40B4-BE49-F238E27FC236}">
                <a16:creationId xmlns:a16="http://schemas.microsoft.com/office/drawing/2014/main" id="{A31F09AD-EBBB-B04B-AA43-FF29E62C93F0}"/>
              </a:ext>
            </a:extLst>
          </p:cNvPr>
          <p:cNvPicPr>
            <a:picLocks noChangeAspect="1"/>
          </p:cNvPicPr>
          <p:nvPr/>
        </p:nvPicPr>
        <p:blipFill>
          <a:blip r:embed="rId2"/>
          <a:stretch>
            <a:fillRect/>
          </a:stretch>
        </p:blipFill>
        <p:spPr>
          <a:xfrm>
            <a:off x="5584311" y="1260388"/>
            <a:ext cx="6278046" cy="4674973"/>
          </a:xfrm>
          <a:prstGeom prst="rect">
            <a:avLst/>
          </a:prstGeom>
        </p:spPr>
      </p:pic>
    </p:spTree>
    <p:extLst>
      <p:ext uri="{BB962C8B-B14F-4D97-AF65-F5344CB8AC3E}">
        <p14:creationId xmlns:p14="http://schemas.microsoft.com/office/powerpoint/2010/main" val="34244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1D36A-BEAF-4245-B876-B42B56495523}"/>
              </a:ext>
            </a:extLst>
          </p:cNvPr>
          <p:cNvSpPr>
            <a:spLocks noGrp="1"/>
          </p:cNvSpPr>
          <p:nvPr>
            <p:ph type="title"/>
          </p:nvPr>
        </p:nvSpPr>
        <p:spPr/>
        <p:txBody>
          <a:bodyPr/>
          <a:lstStyle/>
          <a:p>
            <a:r>
              <a:rPr lang="en-US" dirty="0"/>
              <a:t>A Problem on the horizon: the new global model, FV-3</a:t>
            </a:r>
          </a:p>
        </p:txBody>
      </p:sp>
      <p:sp>
        <p:nvSpPr>
          <p:cNvPr id="3" name="Content Placeholder 2">
            <a:extLst>
              <a:ext uri="{FF2B5EF4-FFF2-40B4-BE49-F238E27FC236}">
                <a16:creationId xmlns:a16="http://schemas.microsoft.com/office/drawing/2014/main" id="{0093126E-48F5-E34A-BF85-CBDFB39D4262}"/>
              </a:ext>
            </a:extLst>
          </p:cNvPr>
          <p:cNvSpPr>
            <a:spLocks noGrp="1"/>
          </p:cNvSpPr>
          <p:nvPr>
            <p:ph idx="1"/>
          </p:nvPr>
        </p:nvSpPr>
        <p:spPr>
          <a:xfrm>
            <a:off x="838201" y="1825625"/>
            <a:ext cx="1806145" cy="4351338"/>
          </a:xfrm>
        </p:spPr>
        <p:txBody>
          <a:bodyPr/>
          <a:lstStyle/>
          <a:p>
            <a:r>
              <a:rPr lang="en-US" dirty="0"/>
              <a:t>It was snow crazy last week.</a:t>
            </a:r>
          </a:p>
        </p:txBody>
      </p:sp>
      <p:pic>
        <p:nvPicPr>
          <p:cNvPr id="5" name="Picture 4">
            <a:extLst>
              <a:ext uri="{FF2B5EF4-FFF2-40B4-BE49-F238E27FC236}">
                <a16:creationId xmlns:a16="http://schemas.microsoft.com/office/drawing/2014/main" id="{21B69F3F-4370-E646-BDCB-C6B44EE4A2B0}"/>
              </a:ext>
            </a:extLst>
          </p:cNvPr>
          <p:cNvPicPr>
            <a:picLocks noChangeAspect="1"/>
          </p:cNvPicPr>
          <p:nvPr/>
        </p:nvPicPr>
        <p:blipFill>
          <a:blip r:embed="rId2"/>
          <a:stretch>
            <a:fillRect/>
          </a:stretch>
        </p:blipFill>
        <p:spPr>
          <a:xfrm>
            <a:off x="3705577" y="1089326"/>
            <a:ext cx="7648223" cy="5167312"/>
          </a:xfrm>
          <a:prstGeom prst="rect">
            <a:avLst/>
          </a:prstGeom>
        </p:spPr>
      </p:pic>
    </p:spTree>
    <p:extLst>
      <p:ext uri="{BB962C8B-B14F-4D97-AF65-F5344CB8AC3E}">
        <p14:creationId xmlns:p14="http://schemas.microsoft.com/office/powerpoint/2010/main" val="355695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C74E-301F-0F4F-ACF4-E4415A3151E2}"/>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6B0B03A1-5DA3-F74B-9A78-67849587EF6B}"/>
              </a:ext>
            </a:extLst>
          </p:cNvPr>
          <p:cNvPicPr>
            <a:picLocks noChangeAspect="1"/>
          </p:cNvPicPr>
          <p:nvPr/>
        </p:nvPicPr>
        <p:blipFill>
          <a:blip r:embed="rId2"/>
          <a:stretch>
            <a:fillRect/>
          </a:stretch>
        </p:blipFill>
        <p:spPr>
          <a:xfrm>
            <a:off x="5900008" y="1989095"/>
            <a:ext cx="4445000" cy="4445000"/>
          </a:xfrm>
          <a:prstGeom prst="rect">
            <a:avLst/>
          </a:prstGeom>
        </p:spPr>
      </p:pic>
      <p:pic>
        <p:nvPicPr>
          <p:cNvPr id="9" name="Picture 8">
            <a:extLst>
              <a:ext uri="{FF2B5EF4-FFF2-40B4-BE49-F238E27FC236}">
                <a16:creationId xmlns:a16="http://schemas.microsoft.com/office/drawing/2014/main" id="{01E3B399-7A33-DF4A-B364-17208062E7D6}"/>
              </a:ext>
            </a:extLst>
          </p:cNvPr>
          <p:cNvPicPr>
            <a:picLocks noChangeAspect="1"/>
          </p:cNvPicPr>
          <p:nvPr/>
        </p:nvPicPr>
        <p:blipFill>
          <a:blip r:embed="rId3"/>
          <a:stretch>
            <a:fillRect/>
          </a:stretch>
        </p:blipFill>
        <p:spPr>
          <a:xfrm>
            <a:off x="5732508" y="1821595"/>
            <a:ext cx="5080000" cy="5080000"/>
          </a:xfrm>
          <a:prstGeom prst="rect">
            <a:avLst/>
          </a:prstGeom>
        </p:spPr>
      </p:pic>
      <p:pic>
        <p:nvPicPr>
          <p:cNvPr id="13" name="Picture 12">
            <a:extLst>
              <a:ext uri="{FF2B5EF4-FFF2-40B4-BE49-F238E27FC236}">
                <a16:creationId xmlns:a16="http://schemas.microsoft.com/office/drawing/2014/main" id="{21AFFAD8-AEA4-1F4D-ACB3-D115F02DF5F3}"/>
              </a:ext>
            </a:extLst>
          </p:cNvPr>
          <p:cNvPicPr>
            <a:picLocks noChangeAspect="1"/>
          </p:cNvPicPr>
          <p:nvPr/>
        </p:nvPicPr>
        <p:blipFill>
          <a:blip r:embed="rId4"/>
          <a:stretch>
            <a:fillRect/>
          </a:stretch>
        </p:blipFill>
        <p:spPr>
          <a:xfrm>
            <a:off x="1375515" y="365125"/>
            <a:ext cx="9436993" cy="6315952"/>
          </a:xfrm>
          <a:prstGeom prst="rect">
            <a:avLst/>
          </a:prstGeom>
        </p:spPr>
      </p:pic>
      <p:sp>
        <p:nvSpPr>
          <p:cNvPr id="17" name="Content Placeholder 16">
            <a:extLst>
              <a:ext uri="{FF2B5EF4-FFF2-40B4-BE49-F238E27FC236}">
                <a16:creationId xmlns:a16="http://schemas.microsoft.com/office/drawing/2014/main" id="{5DBCA6C0-FC11-5A44-8E88-D0F1D550B23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37241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0BA3-7B20-1D48-9C17-0E9E546C46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CE1611-9FA1-5142-A854-AE60BC503F9F}"/>
              </a:ext>
            </a:extLst>
          </p:cNvPr>
          <p:cNvPicPr>
            <a:picLocks noGrp="1" noChangeAspect="1"/>
          </p:cNvPicPr>
          <p:nvPr>
            <p:ph idx="1"/>
          </p:nvPr>
        </p:nvPicPr>
        <p:blipFill rotWithShape="1">
          <a:blip r:embed="rId2"/>
          <a:srcRect b="9018"/>
          <a:stretch/>
        </p:blipFill>
        <p:spPr>
          <a:xfrm>
            <a:off x="1190150" y="277403"/>
            <a:ext cx="9361409" cy="6390526"/>
          </a:xfrm>
        </p:spPr>
      </p:pic>
    </p:spTree>
    <p:extLst>
      <p:ext uri="{BB962C8B-B14F-4D97-AF65-F5344CB8AC3E}">
        <p14:creationId xmlns:p14="http://schemas.microsoft.com/office/powerpoint/2010/main" val="289221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1CB6-E442-D548-A875-8D3FF0C3F73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F6FD051-F202-2B49-A9D2-7271B2C4B8C0}"/>
              </a:ext>
            </a:extLst>
          </p:cNvPr>
          <p:cNvPicPr>
            <a:picLocks noGrp="1" noChangeAspect="1"/>
          </p:cNvPicPr>
          <p:nvPr>
            <p:ph idx="1"/>
          </p:nvPr>
        </p:nvPicPr>
        <p:blipFill>
          <a:blip r:embed="rId2"/>
          <a:stretch>
            <a:fillRect/>
          </a:stretch>
        </p:blipFill>
        <p:spPr>
          <a:xfrm>
            <a:off x="2873833" y="1027906"/>
            <a:ext cx="7044524" cy="5283393"/>
          </a:xfrm>
        </p:spPr>
      </p:pic>
    </p:spTree>
    <p:extLst>
      <p:ext uri="{BB962C8B-B14F-4D97-AF65-F5344CB8AC3E}">
        <p14:creationId xmlns:p14="http://schemas.microsoft.com/office/powerpoint/2010/main" val="381031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20C8-DB4B-2A45-9A1A-35BAB860327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00D6F67-5D0B-9A4A-AA1F-CE6D51B976AE}"/>
              </a:ext>
            </a:extLst>
          </p:cNvPr>
          <p:cNvPicPr>
            <a:picLocks noGrp="1" noChangeAspect="1"/>
          </p:cNvPicPr>
          <p:nvPr>
            <p:ph idx="1"/>
          </p:nvPr>
        </p:nvPicPr>
        <p:blipFill>
          <a:blip r:embed="rId2"/>
          <a:stretch>
            <a:fillRect/>
          </a:stretch>
        </p:blipFill>
        <p:spPr>
          <a:xfrm>
            <a:off x="838200" y="2293026"/>
            <a:ext cx="10515600" cy="1439455"/>
          </a:xfrm>
        </p:spPr>
      </p:pic>
    </p:spTree>
    <p:extLst>
      <p:ext uri="{BB962C8B-B14F-4D97-AF65-F5344CB8AC3E}">
        <p14:creationId xmlns:p14="http://schemas.microsoft.com/office/powerpoint/2010/main" val="101240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C229-EC57-3D49-8703-3DD2BB3B521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8CC88C-DBAC-B343-98A6-59478406F2D4}"/>
              </a:ext>
            </a:extLst>
          </p:cNvPr>
          <p:cNvPicPr>
            <a:picLocks noGrp="1" noChangeAspect="1"/>
          </p:cNvPicPr>
          <p:nvPr>
            <p:ph idx="1"/>
          </p:nvPr>
        </p:nvPicPr>
        <p:blipFill rotWithShape="1">
          <a:blip r:embed="rId2"/>
          <a:srcRect t="2985" b="46467"/>
          <a:stretch/>
        </p:blipFill>
        <p:spPr>
          <a:xfrm>
            <a:off x="1284223" y="1027906"/>
            <a:ext cx="8588596" cy="4341341"/>
          </a:xfrm>
        </p:spPr>
      </p:pic>
    </p:spTree>
    <p:extLst>
      <p:ext uri="{BB962C8B-B14F-4D97-AF65-F5344CB8AC3E}">
        <p14:creationId xmlns:p14="http://schemas.microsoft.com/office/powerpoint/2010/main" val="118087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6F432FA-ABD9-8644-B72E-315E119D5CB8}"/>
              </a:ext>
            </a:extLst>
          </p:cNvPr>
          <p:cNvSpPr>
            <a:spLocks noGrp="1"/>
          </p:cNvSpPr>
          <p:nvPr>
            <p:ph type="title"/>
          </p:nvPr>
        </p:nvSpPr>
        <p:spPr/>
        <p:txBody>
          <a:bodyPr/>
          <a:lstStyle/>
          <a:p>
            <a:r>
              <a:rPr lang="en-US" altLang="en-US" sz="3600" dirty="0">
                <a:solidFill>
                  <a:schemeClr val="tx2"/>
                </a:solidFill>
                <a:latin typeface="+mn-lt"/>
                <a:ea typeface="ＭＳ Ｐゴシック" panose="020B0600070205080204" pitchFamily="34" charset="-128"/>
              </a:rPr>
              <a:t>Why are snowstorms rare over Seattle and the western Washington lowlands?</a:t>
            </a:r>
            <a:endParaRPr lang="en-US" altLang="en-US" dirty="0">
              <a:solidFill>
                <a:schemeClr val="tx2"/>
              </a:solidFill>
              <a:latin typeface="+mn-lt"/>
              <a:ea typeface="ＭＳ Ｐゴシック" panose="020B0600070205080204" pitchFamily="34" charset="-128"/>
            </a:endParaRPr>
          </a:p>
        </p:txBody>
      </p:sp>
      <p:sp>
        <p:nvSpPr>
          <p:cNvPr id="39939" name="Rectangle 3">
            <a:extLst>
              <a:ext uri="{FF2B5EF4-FFF2-40B4-BE49-F238E27FC236}">
                <a16:creationId xmlns:a16="http://schemas.microsoft.com/office/drawing/2014/main" id="{7655CAF8-6137-9046-AC77-4036BCD9C2DB}"/>
              </a:ext>
            </a:extLst>
          </p:cNvPr>
          <p:cNvSpPr>
            <a:spLocks noGrp="1"/>
          </p:cNvSpPr>
          <p:nvPr>
            <p:ph type="body" idx="1"/>
          </p:nvPr>
        </p:nvSpPr>
        <p:spPr>
          <a:xfrm>
            <a:off x="1981200" y="1773194"/>
            <a:ext cx="8001000" cy="2743200"/>
          </a:xfrm>
        </p:spPr>
        <p:txBody>
          <a:bodyPr/>
          <a:lstStyle/>
          <a:p>
            <a:r>
              <a:rPr lang="en-US" altLang="en-US" dirty="0">
                <a:ea typeface="ＭＳ Ｐゴシック" panose="020B0600070205080204" pitchFamily="34" charset="-128"/>
              </a:rPr>
              <a:t>To get snow you need cold and wet.</a:t>
            </a:r>
          </a:p>
          <a:p>
            <a:r>
              <a:rPr lang="en-US" altLang="en-US" dirty="0">
                <a:ea typeface="ＭＳ Ｐゴシック" panose="020B0600070205080204" pitchFamily="34" charset="-128"/>
              </a:rPr>
              <a:t>It is easy to be mild and wet here</a:t>
            </a:r>
          </a:p>
          <a:p>
            <a:r>
              <a:rPr lang="en-US" altLang="en-US" dirty="0">
                <a:ea typeface="ＭＳ Ｐゴシック" panose="020B0600070205080204" pitchFamily="34" charset="-128"/>
              </a:rPr>
              <a:t>Sometimes we are cold and dry</a:t>
            </a:r>
          </a:p>
          <a:p>
            <a:r>
              <a:rPr lang="en-US" altLang="en-US" dirty="0">
                <a:ea typeface="ＭＳ Ｐゴシック" panose="020B0600070205080204" pitchFamily="34" charset="-128"/>
              </a:rPr>
              <a:t>To get cold and wet is very hard…</a:t>
            </a:r>
          </a:p>
        </p:txBody>
      </p:sp>
      <p:pic>
        <p:nvPicPr>
          <p:cNvPr id="39940" name="Picture 4" descr="2007">
            <a:extLst>
              <a:ext uri="{FF2B5EF4-FFF2-40B4-BE49-F238E27FC236}">
                <a16:creationId xmlns:a16="http://schemas.microsoft.com/office/drawing/2014/main" id="{1B2DEF23-7310-2641-B869-DE7E30040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238368"/>
            <a:ext cx="3276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049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9A4D-5E77-6A40-83E2-DB00CEDD2CA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6AF403-7FCD-E249-869C-AC4AC256570E}"/>
              </a:ext>
            </a:extLst>
          </p:cNvPr>
          <p:cNvPicPr>
            <a:picLocks noGrp="1" noChangeAspect="1"/>
          </p:cNvPicPr>
          <p:nvPr>
            <p:ph idx="1"/>
          </p:nvPr>
        </p:nvPicPr>
        <p:blipFill>
          <a:blip r:embed="rId2"/>
          <a:stretch>
            <a:fillRect/>
          </a:stretch>
        </p:blipFill>
        <p:spPr>
          <a:xfrm>
            <a:off x="2248930" y="154224"/>
            <a:ext cx="6022739" cy="6022739"/>
          </a:xfrm>
        </p:spPr>
      </p:pic>
    </p:spTree>
    <p:extLst>
      <p:ext uri="{BB962C8B-B14F-4D97-AF65-F5344CB8AC3E}">
        <p14:creationId xmlns:p14="http://schemas.microsoft.com/office/powerpoint/2010/main" val="229630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ocuments and Settings\Cliff Mass\Desktop\2.2NW_topo.jpg">
            <a:extLst>
              <a:ext uri="{FF2B5EF4-FFF2-40B4-BE49-F238E27FC236}">
                <a16:creationId xmlns:a16="http://schemas.microsoft.com/office/drawing/2014/main" id="{EB07D537-68C1-8642-A8CF-2ED904D27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76400"/>
            <a:ext cx="701675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B6A1D016-B6C0-4E49-82F7-563380ABF7D0}"/>
              </a:ext>
            </a:extLst>
          </p:cNvPr>
          <p:cNvSpPr txBox="1">
            <a:spLocks noChangeArrowheads="1"/>
          </p:cNvSpPr>
          <p:nvPr/>
        </p:nvSpPr>
        <p:spPr bwMode="auto">
          <a:xfrm>
            <a:off x="2362201" y="381000"/>
            <a:ext cx="7483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dirty="0">
                <a:solidFill>
                  <a:schemeClr val="folHlink"/>
                </a:solidFill>
                <a:latin typeface="Calibri" panose="020F0502020204030204" pitchFamily="34" charset="0"/>
              </a:rPr>
              <a:t>Onshore flow is generally mild and moist</a:t>
            </a:r>
          </a:p>
          <a:p>
            <a:pPr eaLnBrk="1" hangingPunct="1"/>
            <a:r>
              <a:rPr lang="en-US" altLang="en-US" sz="3200" dirty="0">
                <a:solidFill>
                  <a:schemeClr val="folHlink"/>
                </a:solidFill>
                <a:latin typeface="Calibri" panose="020F0502020204030204" pitchFamily="34" charset="0"/>
              </a:rPr>
              <a:t>Offshore flow is generally dry and cold</a:t>
            </a:r>
          </a:p>
        </p:txBody>
      </p:sp>
      <p:sp>
        <p:nvSpPr>
          <p:cNvPr id="41988" name="TextBox 3">
            <a:extLst>
              <a:ext uri="{FF2B5EF4-FFF2-40B4-BE49-F238E27FC236}">
                <a16:creationId xmlns:a16="http://schemas.microsoft.com/office/drawing/2014/main" id="{EC4E03BD-3CD8-EF48-A2C2-0E4EB78E4E8F}"/>
              </a:ext>
            </a:extLst>
          </p:cNvPr>
          <p:cNvSpPr txBox="1">
            <a:spLocks noChangeArrowheads="1"/>
          </p:cNvSpPr>
          <p:nvPr/>
        </p:nvSpPr>
        <p:spPr bwMode="auto">
          <a:xfrm>
            <a:off x="8382000" y="1951039"/>
            <a:ext cx="7537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chemeClr val="bg2"/>
                </a:solidFill>
                <a:latin typeface="Calibri" panose="020F0502020204030204" pitchFamily="34" charset="0"/>
              </a:rPr>
              <a:t>Cold</a:t>
            </a:r>
            <a:endParaRPr lang="en-US" altLang="en-US" sz="1800" b="1">
              <a:solidFill>
                <a:schemeClr val="bg2"/>
              </a:solidFill>
              <a:latin typeface="Calibri" panose="020F0502020204030204" pitchFamily="34" charset="0"/>
            </a:endParaRPr>
          </a:p>
          <a:p>
            <a:pPr eaLnBrk="1" hangingPunct="1"/>
            <a:r>
              <a:rPr lang="en-US" altLang="en-US" b="1">
                <a:solidFill>
                  <a:schemeClr val="bg2"/>
                </a:solidFill>
                <a:latin typeface="Calibri" panose="020F0502020204030204" pitchFamily="34" charset="0"/>
              </a:rPr>
              <a:t>Air</a:t>
            </a:r>
            <a:endParaRPr lang="en-US" altLang="en-US" sz="1800">
              <a:latin typeface="Calibri" panose="020F0502020204030204" pitchFamily="34" charset="0"/>
            </a:endParaRPr>
          </a:p>
        </p:txBody>
      </p:sp>
    </p:spTree>
    <p:extLst>
      <p:ext uri="{BB962C8B-B14F-4D97-AF65-F5344CB8AC3E}">
        <p14:creationId xmlns:p14="http://schemas.microsoft.com/office/powerpoint/2010/main" val="1176056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ugetsoundschematic">
            <a:extLst>
              <a:ext uri="{FF2B5EF4-FFF2-40B4-BE49-F238E27FC236}">
                <a16:creationId xmlns:a16="http://schemas.microsoft.com/office/drawing/2014/main" id="{C80BE3CD-AFB2-BD46-96C6-1B3D820F9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743200"/>
            <a:ext cx="6567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72B6EE7B-B05D-F340-A816-8139E25A1BE3}"/>
              </a:ext>
            </a:extLst>
          </p:cNvPr>
          <p:cNvSpPr txBox="1">
            <a:spLocks noChangeArrowheads="1"/>
          </p:cNvSpPr>
          <p:nvPr/>
        </p:nvSpPr>
        <p:spPr bwMode="auto">
          <a:xfrm>
            <a:off x="2879725" y="11096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46084" name="Text Box 4">
            <a:extLst>
              <a:ext uri="{FF2B5EF4-FFF2-40B4-BE49-F238E27FC236}">
                <a16:creationId xmlns:a16="http://schemas.microsoft.com/office/drawing/2014/main" id="{CBBB6FC6-BE2E-DD40-9B64-9C97B3D926E9}"/>
              </a:ext>
            </a:extLst>
          </p:cNvPr>
          <p:cNvSpPr txBox="1">
            <a:spLocks noChangeArrowheads="1"/>
          </p:cNvSpPr>
          <p:nvPr/>
        </p:nvSpPr>
        <p:spPr bwMode="auto">
          <a:xfrm>
            <a:off x="2438400" y="835025"/>
            <a:ext cx="7086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dirty="0"/>
              <a:t>The secret of Northwest snow is usually to bring in cold air from the north and interior (or have it already in place) while moist, cool Pacific air moves in aloft.</a:t>
            </a:r>
            <a:endParaRPr lang="en-US" altLang="en-US" sz="1800" dirty="0"/>
          </a:p>
        </p:txBody>
      </p:sp>
    </p:spTree>
    <p:extLst>
      <p:ext uri="{BB962C8B-B14F-4D97-AF65-F5344CB8AC3E}">
        <p14:creationId xmlns:p14="http://schemas.microsoft.com/office/powerpoint/2010/main" val="180615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base.tiff">
            <a:extLst>
              <a:ext uri="{FF2B5EF4-FFF2-40B4-BE49-F238E27FC236}">
                <a16:creationId xmlns:a16="http://schemas.microsoft.com/office/drawing/2014/main" id="{C8087FE4-AA9B-3945-B6E0-6E830399179F}"/>
              </a:ext>
            </a:extLst>
          </p:cNvPr>
          <p:cNvPicPr>
            <a:picLocks noChangeAspect="1"/>
          </p:cNvPicPr>
          <p:nvPr/>
        </p:nvPicPr>
        <p:blipFill>
          <a:blip r:embed="rId3">
            <a:extLst>
              <a:ext uri="{28A0092B-C50C-407E-A947-70E740481C1C}">
                <a14:useLocalDpi xmlns:a14="http://schemas.microsoft.com/office/drawing/2010/main" val="0"/>
              </a:ext>
            </a:extLst>
          </a:blip>
          <a:srcRect t="2571"/>
          <a:stretch>
            <a:fillRect/>
          </a:stretch>
        </p:blipFill>
        <p:spPr bwMode="auto">
          <a:xfrm>
            <a:off x="2438400" y="1371600"/>
            <a:ext cx="73977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1EA112D7-9C06-9A47-ABAD-4286BED0B102}"/>
              </a:ext>
            </a:extLst>
          </p:cNvPr>
          <p:cNvSpPr txBox="1">
            <a:spLocks noChangeArrowheads="1"/>
          </p:cNvSpPr>
          <p:nvPr/>
        </p:nvSpPr>
        <p:spPr bwMode="auto">
          <a:xfrm>
            <a:off x="2651125" y="4024313"/>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Moisture</a:t>
            </a:r>
          </a:p>
        </p:txBody>
      </p:sp>
      <p:sp>
        <p:nvSpPr>
          <p:cNvPr id="48132" name="Text Box 4">
            <a:extLst>
              <a:ext uri="{FF2B5EF4-FFF2-40B4-BE49-F238E27FC236}">
                <a16:creationId xmlns:a16="http://schemas.microsoft.com/office/drawing/2014/main" id="{DAA0990E-2D0F-2B43-84A6-36106904D619}"/>
              </a:ext>
            </a:extLst>
          </p:cNvPr>
          <p:cNvSpPr txBox="1">
            <a:spLocks noChangeArrowheads="1"/>
          </p:cNvSpPr>
          <p:nvPr/>
        </p:nvSpPr>
        <p:spPr bwMode="auto">
          <a:xfrm>
            <a:off x="5562600" y="762001"/>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Cold Air</a:t>
            </a:r>
          </a:p>
        </p:txBody>
      </p:sp>
      <p:sp>
        <p:nvSpPr>
          <p:cNvPr id="48133" name="Line 5">
            <a:extLst>
              <a:ext uri="{FF2B5EF4-FFF2-40B4-BE49-F238E27FC236}">
                <a16:creationId xmlns:a16="http://schemas.microsoft.com/office/drawing/2014/main" id="{5D1E82B4-3495-F04F-8F00-440FD88D648A}"/>
              </a:ext>
            </a:extLst>
          </p:cNvPr>
          <p:cNvSpPr>
            <a:spLocks noChangeShapeType="1"/>
          </p:cNvSpPr>
          <p:nvPr/>
        </p:nvSpPr>
        <p:spPr bwMode="auto">
          <a:xfrm flipV="1">
            <a:off x="3038475" y="3429000"/>
            <a:ext cx="1346200" cy="381000"/>
          </a:xfrm>
          <a:prstGeom prst="line">
            <a:avLst/>
          </a:prstGeom>
          <a:noFill/>
          <a:ln w="222250">
            <a:solidFill>
              <a:srgbClr val="008080">
                <a:alpha val="29019"/>
              </a:srgb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4" name="Line 6">
            <a:extLst>
              <a:ext uri="{FF2B5EF4-FFF2-40B4-BE49-F238E27FC236}">
                <a16:creationId xmlns:a16="http://schemas.microsoft.com/office/drawing/2014/main" id="{532E6823-3686-8E44-8B59-A5656E632413}"/>
              </a:ext>
            </a:extLst>
          </p:cNvPr>
          <p:cNvSpPr>
            <a:spLocks noChangeShapeType="1"/>
          </p:cNvSpPr>
          <p:nvPr/>
        </p:nvSpPr>
        <p:spPr bwMode="auto">
          <a:xfrm flipH="1">
            <a:off x="4615980" y="945357"/>
            <a:ext cx="1025525" cy="1524000"/>
          </a:xfrm>
          <a:prstGeom prst="line">
            <a:avLst/>
          </a:prstGeom>
          <a:noFill/>
          <a:ln w="222250">
            <a:solidFill>
              <a:schemeClr val="hlink">
                <a:alpha val="29019"/>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5508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igure4">
            <a:extLst>
              <a:ext uri="{FF2B5EF4-FFF2-40B4-BE49-F238E27FC236}">
                <a16:creationId xmlns:a16="http://schemas.microsoft.com/office/drawing/2014/main" id="{AFCA8904-0372-BB49-88A0-BCCE5569B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03264"/>
            <a:ext cx="7981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1E454FE3-C6D2-9B4B-B8D5-CC561149FCAA}"/>
              </a:ext>
            </a:extLst>
          </p:cNvPr>
          <p:cNvSpPr txBox="1">
            <a:spLocks noChangeArrowheads="1"/>
          </p:cNvSpPr>
          <p:nvPr/>
        </p:nvSpPr>
        <p:spPr bwMode="auto">
          <a:xfrm>
            <a:off x="2514601" y="5707064"/>
            <a:ext cx="6740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The Fraser River Valley is an important conduit of cold air into western Washington.</a:t>
            </a:r>
          </a:p>
        </p:txBody>
      </p:sp>
      <p:sp>
        <p:nvSpPr>
          <p:cNvPr id="50180" name="AutoShape 4">
            <a:extLst>
              <a:ext uri="{FF2B5EF4-FFF2-40B4-BE49-F238E27FC236}">
                <a16:creationId xmlns:a16="http://schemas.microsoft.com/office/drawing/2014/main" id="{2B56A747-C7A4-EB47-A9AA-AA07B35F8F02}"/>
              </a:ext>
            </a:extLst>
          </p:cNvPr>
          <p:cNvSpPr>
            <a:spLocks noChangeArrowheads="1"/>
          </p:cNvSpPr>
          <p:nvPr/>
        </p:nvSpPr>
        <p:spPr bwMode="auto">
          <a:xfrm>
            <a:off x="3733800" y="1143000"/>
            <a:ext cx="609600" cy="990600"/>
          </a:xfrm>
          <a:prstGeom prst="downArrow">
            <a:avLst>
              <a:gd name="adj1" fmla="val 50000"/>
              <a:gd name="adj2" fmla="val 40625"/>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Tree>
    <p:extLst>
      <p:ext uri="{BB962C8B-B14F-4D97-AF65-F5344CB8AC3E}">
        <p14:creationId xmlns:p14="http://schemas.microsoft.com/office/powerpoint/2010/main" val="300615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6DD0-1B77-174C-B9B0-4F8B0EAC0C72}"/>
              </a:ext>
            </a:extLst>
          </p:cNvPr>
          <p:cNvSpPr>
            <a:spLocks noGrp="1"/>
          </p:cNvSpPr>
          <p:nvPr>
            <p:ph type="ctrTitle"/>
          </p:nvPr>
        </p:nvSpPr>
        <p:spPr/>
        <p:txBody>
          <a:bodyPr>
            <a:normAutofit fontScale="90000"/>
          </a:bodyPr>
          <a:lstStyle/>
          <a:p>
            <a:r>
              <a:rPr lang="en-US" dirty="0"/>
              <a:t>Two Main Snow Producers for Western WA</a:t>
            </a:r>
            <a:br>
              <a:rPr lang="en-US" dirty="0"/>
            </a:br>
            <a:endParaRPr lang="en-US" dirty="0"/>
          </a:p>
        </p:txBody>
      </p:sp>
      <p:sp>
        <p:nvSpPr>
          <p:cNvPr id="3" name="Subtitle 2">
            <a:extLst>
              <a:ext uri="{FF2B5EF4-FFF2-40B4-BE49-F238E27FC236}">
                <a16:creationId xmlns:a16="http://schemas.microsoft.com/office/drawing/2014/main" id="{81BBCFED-5CA9-AC41-BD2B-37E43CDC04B3}"/>
              </a:ext>
            </a:extLst>
          </p:cNvPr>
          <p:cNvSpPr>
            <a:spLocks noGrp="1"/>
          </p:cNvSpPr>
          <p:nvPr>
            <p:ph type="subTitle" idx="1"/>
          </p:nvPr>
        </p:nvSpPr>
        <p:spPr>
          <a:xfrm>
            <a:off x="1425146" y="3280762"/>
            <a:ext cx="9144000" cy="1655762"/>
          </a:xfrm>
        </p:spPr>
        <p:txBody>
          <a:bodyPr>
            <a:noAutofit/>
          </a:bodyPr>
          <a:lstStyle/>
          <a:p>
            <a:pPr marL="457200" indent="-457200">
              <a:buAutoNum type="arabicPeriod"/>
            </a:pPr>
            <a:r>
              <a:rPr lang="en-US" sz="3600" dirty="0"/>
              <a:t>Upper trough moving in from the north, with development of low center over SW WA</a:t>
            </a:r>
          </a:p>
          <a:p>
            <a:pPr marL="457200" indent="-457200">
              <a:buAutoNum type="arabicPeriod"/>
            </a:pPr>
            <a:r>
              <a:rPr lang="en-US" sz="3600" dirty="0"/>
              <a:t>Warm advection snow:  cold air in place, with approach of moist frontal system</a:t>
            </a:r>
          </a:p>
        </p:txBody>
      </p:sp>
    </p:spTree>
    <p:extLst>
      <p:ext uri="{BB962C8B-B14F-4D97-AF65-F5344CB8AC3E}">
        <p14:creationId xmlns:p14="http://schemas.microsoft.com/office/powerpoint/2010/main" val="3496837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C568-2EAA-854D-A59D-BD6362F68090}"/>
              </a:ext>
            </a:extLst>
          </p:cNvPr>
          <p:cNvSpPr>
            <a:spLocks noGrp="1"/>
          </p:cNvSpPr>
          <p:nvPr>
            <p:ph type="title"/>
          </p:nvPr>
        </p:nvSpPr>
        <p:spPr/>
        <p:txBody>
          <a:bodyPr/>
          <a:lstStyle/>
          <a:p>
            <a:r>
              <a:rPr lang="en-US" dirty="0"/>
              <a:t>Trough</a:t>
            </a:r>
          </a:p>
        </p:txBody>
      </p:sp>
      <p:pic>
        <p:nvPicPr>
          <p:cNvPr id="5" name="Content Placeholder 4">
            <a:extLst>
              <a:ext uri="{FF2B5EF4-FFF2-40B4-BE49-F238E27FC236}">
                <a16:creationId xmlns:a16="http://schemas.microsoft.com/office/drawing/2014/main" id="{ED1DCB10-E3D8-3045-95CF-23C7E558D8A9}"/>
              </a:ext>
            </a:extLst>
          </p:cNvPr>
          <p:cNvPicPr>
            <a:picLocks noGrp="1" noChangeAspect="1"/>
          </p:cNvPicPr>
          <p:nvPr>
            <p:ph idx="1"/>
          </p:nvPr>
        </p:nvPicPr>
        <p:blipFill>
          <a:blip r:embed="rId2"/>
          <a:stretch>
            <a:fillRect/>
          </a:stretch>
        </p:blipFill>
        <p:spPr>
          <a:xfrm>
            <a:off x="4843849" y="351256"/>
            <a:ext cx="6367848" cy="6443545"/>
          </a:xfrm>
        </p:spPr>
      </p:pic>
    </p:spTree>
    <p:extLst>
      <p:ext uri="{BB962C8B-B14F-4D97-AF65-F5344CB8AC3E}">
        <p14:creationId xmlns:p14="http://schemas.microsoft.com/office/powerpoint/2010/main" val="120773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ressrealsnow">
            <a:extLst>
              <a:ext uri="{FF2B5EF4-FFF2-40B4-BE49-F238E27FC236}">
                <a16:creationId xmlns:a16="http://schemas.microsoft.com/office/drawing/2014/main" id="{DC9C6944-3562-DA4A-9D33-88BDE8B7E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8600"/>
            <a:ext cx="61595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59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255</Words>
  <Application>Microsoft Macintosh PowerPoint</Application>
  <PresentationFormat>Widescreen</PresentationFormat>
  <Paragraphs>31</Paragraphs>
  <Slides>20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Calibri</vt:lpstr>
      <vt:lpstr>Calibri Light</vt:lpstr>
      <vt:lpstr>Times</vt:lpstr>
      <vt:lpstr>Office Theme</vt:lpstr>
      <vt:lpstr>February Snow</vt:lpstr>
      <vt:lpstr>Why are snowstorms rare over Seattle and the western Washington lowlands?</vt:lpstr>
      <vt:lpstr>PowerPoint Presentation</vt:lpstr>
      <vt:lpstr>PowerPoint Presentation</vt:lpstr>
      <vt:lpstr>PowerPoint Presentation</vt:lpstr>
      <vt:lpstr>PowerPoint Presentation</vt:lpstr>
      <vt:lpstr>Two Main Snow Producers for Western WA </vt:lpstr>
      <vt:lpstr>Trough</vt:lpstr>
      <vt:lpstr>PowerPoint Presentation</vt:lpstr>
      <vt:lpstr>Over-running</vt:lpstr>
      <vt:lpstr>Temperatures</vt:lpstr>
      <vt:lpstr>Forecasting Skill</vt:lpstr>
      <vt:lpstr>Why Better</vt:lpstr>
      <vt:lpstr>A Problem on the horizon: the new global model, FV-3</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Snow</dc:title>
  <dc:creator>Cliff Mass</dc:creator>
  <cp:lastModifiedBy>Cliff Mass</cp:lastModifiedBy>
  <cp:revision>8</cp:revision>
  <dcterms:created xsi:type="dcterms:W3CDTF">2019-02-15T19:16:11Z</dcterms:created>
  <dcterms:modified xsi:type="dcterms:W3CDTF">2019-02-15T20:15:12Z</dcterms:modified>
</cp:coreProperties>
</file>